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0"/>
  </p:notesMasterIdLst>
  <p:sldIdLst>
    <p:sldId id="256" r:id="rId2"/>
    <p:sldId id="257" r:id="rId3"/>
    <p:sldId id="264" r:id="rId4"/>
    <p:sldId id="258" r:id="rId5"/>
    <p:sldId id="266" r:id="rId6"/>
    <p:sldId id="259" r:id="rId7"/>
    <p:sldId id="260"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87696" autoAdjust="0"/>
  </p:normalViewPr>
  <p:slideViewPr>
    <p:cSldViewPr snapToGrid="0">
      <p:cViewPr>
        <p:scale>
          <a:sx n="30" d="100"/>
          <a:sy n="30" d="100"/>
        </p:scale>
        <p:origin x="1980" y="6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132462-6B70-4EA6-8D60-8702688AAC2F}" type="datetimeFigureOut">
              <a:rPr lang="en-US" smtClean="0"/>
              <a:t>5/22/2021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AC1AEF-A9DB-460D-8DFB-B4A08D0CD870}" type="slidenum">
              <a:rPr lang="en-US" smtClean="0"/>
              <a:t>‹#›</a:t>
            </a:fld>
            <a:endParaRPr lang="en-US"/>
          </a:p>
        </p:txBody>
      </p:sp>
    </p:spTree>
    <p:extLst>
      <p:ext uri="{BB962C8B-B14F-4D97-AF65-F5344CB8AC3E}">
        <p14:creationId xmlns:p14="http://schemas.microsoft.com/office/powerpoint/2010/main" val="1242271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Understanding student academic cheating is critical as researchers and instructors look for ways to improve academic integrity.</a:t>
            </a:r>
          </a:p>
          <a:p>
            <a:r>
              <a:rPr lang="en-US" sz="1200" kern="1200" dirty="0" smtClean="0">
                <a:solidFill>
                  <a:schemeClr val="tx1"/>
                </a:solidFill>
                <a:effectLst/>
                <a:latin typeface="+mn-lt"/>
                <a:ea typeface="+mn-ea"/>
                <a:cs typeface="+mn-cs"/>
              </a:rPr>
              <a:t>Bill Powers published the wide spread heating among college students in 1964, where more than 5000 students were drawn from 99 sampled colleges in students, with approximately 75% of the participants engaging in some form of academic cheating.</a:t>
            </a:r>
          </a:p>
          <a:p>
            <a:r>
              <a:rPr lang="en-US" sz="1200" kern="1200" dirty="0" smtClean="0">
                <a:solidFill>
                  <a:schemeClr val="tx1"/>
                </a:solidFill>
                <a:effectLst/>
                <a:latin typeface="+mn-lt"/>
                <a:ea typeface="+mn-ea"/>
                <a:cs typeface="+mn-cs"/>
              </a:rPr>
              <a:t>Academic cheating among college students is influenced by their own factors, such as a desire to excel without putting in a lot of effort in academic work.</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3AC1AEF-A9DB-460D-8DFB-B4A08D0CD870}" type="slidenum">
              <a:rPr lang="en-US" smtClean="0"/>
              <a:t>2</a:t>
            </a:fld>
            <a:endParaRPr lang="en-US"/>
          </a:p>
        </p:txBody>
      </p:sp>
    </p:spTree>
    <p:extLst>
      <p:ext uri="{BB962C8B-B14F-4D97-AF65-F5344CB8AC3E}">
        <p14:creationId xmlns:p14="http://schemas.microsoft.com/office/powerpoint/2010/main" val="81854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Academic dishonesty among college students has indeed been facilitated either by introduction of the internet or technology.</a:t>
            </a:r>
          </a:p>
          <a:p>
            <a:r>
              <a:rPr lang="en-US" sz="1200" kern="1200" dirty="0" smtClean="0">
                <a:solidFill>
                  <a:schemeClr val="tx1"/>
                </a:solidFill>
                <a:effectLst/>
                <a:latin typeface="+mn-lt"/>
                <a:ea typeface="+mn-ea"/>
                <a:cs typeface="+mn-cs"/>
              </a:rPr>
              <a:t>Students nowadays do not get tired because all they have to do is go to the internet, download the relevant materials, and present them as their own work. According to </a:t>
            </a:r>
            <a:r>
              <a:rPr lang="en-US" sz="1200" kern="1200" dirty="0" err="1" smtClean="0">
                <a:solidFill>
                  <a:schemeClr val="tx1"/>
                </a:solidFill>
                <a:effectLst/>
                <a:latin typeface="+mn-lt"/>
                <a:ea typeface="+mn-ea"/>
                <a:cs typeface="+mn-cs"/>
              </a:rPr>
              <a:t>Özmen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Yurttaş</a:t>
            </a:r>
            <a:r>
              <a:rPr lang="en-US" sz="1200" kern="1200" dirty="0" smtClean="0">
                <a:solidFill>
                  <a:schemeClr val="tx1"/>
                </a:solidFill>
                <a:effectLst/>
                <a:latin typeface="+mn-lt"/>
                <a:ea typeface="+mn-ea"/>
                <a:cs typeface="+mn-cs"/>
              </a:rPr>
              <a:t> (2020) nursing students behave in a academic dishonesty in both theoretical as well as practical environments. </a:t>
            </a:r>
          </a:p>
          <a:p>
            <a:r>
              <a:rPr lang="en-US" sz="1200" kern="1200" dirty="0" smtClean="0">
                <a:solidFill>
                  <a:schemeClr val="tx1"/>
                </a:solidFill>
                <a:effectLst/>
                <a:latin typeface="+mn-lt"/>
                <a:ea typeface="+mn-ea"/>
                <a:cs typeface="+mn-cs"/>
              </a:rPr>
              <a:t>It is expected that students will theoretically engage in numerous academic cheating and plagiarizing activities, promoting irregular behaviors that may have dire consequences when dealing with patients, safety, and care.</a:t>
            </a:r>
            <a:endParaRPr lang="en-US" dirty="0"/>
          </a:p>
        </p:txBody>
      </p:sp>
      <p:sp>
        <p:nvSpPr>
          <p:cNvPr id="4" name="Slide Number Placeholder 3"/>
          <p:cNvSpPr>
            <a:spLocks noGrp="1"/>
          </p:cNvSpPr>
          <p:nvPr>
            <p:ph type="sldNum" sz="quarter" idx="10"/>
          </p:nvPr>
        </p:nvSpPr>
        <p:spPr/>
        <p:txBody>
          <a:bodyPr/>
          <a:lstStyle/>
          <a:p>
            <a:fld id="{63AC1AEF-A9DB-460D-8DFB-B4A08D0CD870}" type="slidenum">
              <a:rPr lang="en-US" smtClean="0"/>
              <a:t>3</a:t>
            </a:fld>
            <a:endParaRPr lang="en-US"/>
          </a:p>
        </p:txBody>
      </p:sp>
    </p:spTree>
    <p:extLst>
      <p:ext uri="{BB962C8B-B14F-4D97-AF65-F5344CB8AC3E}">
        <p14:creationId xmlns:p14="http://schemas.microsoft.com/office/powerpoint/2010/main" val="1778546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Loss of intellectual property- engaging in academic dishonesty, such as plagiarism, is compared to stealing someone else's property.</a:t>
            </a:r>
          </a:p>
          <a:p>
            <a:r>
              <a:rPr lang="en-US" sz="1200" kern="1200" dirty="0" smtClean="0">
                <a:solidFill>
                  <a:schemeClr val="tx1"/>
                </a:solidFill>
                <a:effectLst/>
                <a:latin typeface="+mn-lt"/>
                <a:ea typeface="+mn-ea"/>
                <a:cs typeface="+mn-cs"/>
              </a:rPr>
              <a:t>Because instructors are unable to accurately assess students who submit plagiarized work, their performance falls short of what they know. </a:t>
            </a:r>
          </a:p>
          <a:p>
            <a:r>
              <a:rPr lang="en-US" sz="1200" kern="1200" dirty="0" smtClean="0">
                <a:solidFill>
                  <a:schemeClr val="tx1"/>
                </a:solidFill>
                <a:effectLst/>
                <a:latin typeface="+mn-lt"/>
                <a:ea typeface="+mn-ea"/>
                <a:cs typeface="+mn-cs"/>
              </a:rPr>
              <a:t>Students who engage in academic dishonesty are awarded credentials indicating that they passed the qualification skills and course programs despite the fact that they did not complete them.</a:t>
            </a:r>
          </a:p>
          <a:p>
            <a:r>
              <a:rPr lang="en-US" sz="1200" kern="1200" dirty="0" smtClean="0">
                <a:solidFill>
                  <a:schemeClr val="tx1"/>
                </a:solidFill>
                <a:effectLst/>
                <a:latin typeface="+mn-lt"/>
                <a:ea typeface="+mn-ea"/>
                <a:cs typeface="+mn-cs"/>
              </a:rPr>
              <a:t>They are unable to carry out their roles effectively during practical work, and this can have serious consequences, such as raising safety concerns about patients among nursing students.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3AC1AEF-A9DB-460D-8DFB-B4A08D0CD870}" type="slidenum">
              <a:rPr lang="en-US" smtClean="0"/>
              <a:t>4</a:t>
            </a:fld>
            <a:endParaRPr lang="en-US"/>
          </a:p>
        </p:txBody>
      </p:sp>
    </p:spTree>
    <p:extLst>
      <p:ext uri="{BB962C8B-B14F-4D97-AF65-F5344CB8AC3E}">
        <p14:creationId xmlns:p14="http://schemas.microsoft.com/office/powerpoint/2010/main" val="44489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most cases, the faculty seeks the services of external sponsors such as businesses, government agencies, and professional bodies to provide students with internship opportunities to work with them.</a:t>
            </a:r>
          </a:p>
          <a:p>
            <a:r>
              <a:rPr lang="en-US" sz="1200" kern="1200" dirty="0" smtClean="0">
                <a:solidFill>
                  <a:schemeClr val="tx1"/>
                </a:solidFill>
                <a:effectLst/>
                <a:latin typeface="+mn-lt"/>
                <a:ea typeface="+mn-ea"/>
                <a:cs typeface="+mn-cs"/>
              </a:rPr>
              <a:t>If students choose to cheat, plagiarize, or fabricate data on assigned projects, the sponsors may decide to sue the university. </a:t>
            </a:r>
          </a:p>
          <a:p>
            <a:r>
              <a:rPr lang="en-US" sz="1200" kern="1200" dirty="0" smtClean="0">
                <a:solidFill>
                  <a:schemeClr val="tx1"/>
                </a:solidFill>
                <a:effectLst/>
                <a:latin typeface="+mn-lt"/>
                <a:ea typeface="+mn-ea"/>
                <a:cs typeface="+mn-cs"/>
              </a:rPr>
              <a:t>The university may decide to prohibit students from engaging in academic dishonesty, such as plagiarism.</a:t>
            </a:r>
          </a:p>
          <a:p>
            <a:r>
              <a:rPr lang="en-US" sz="1200" kern="1200" dirty="0" smtClean="0">
                <a:solidFill>
                  <a:schemeClr val="tx1"/>
                </a:solidFill>
                <a:effectLst/>
                <a:latin typeface="+mn-lt"/>
                <a:ea typeface="+mn-ea"/>
                <a:cs typeface="+mn-cs"/>
              </a:rPr>
              <a:t>In less severe cases, the university may choose to fail the students in the course program. This is done to ensure that students learn to conduct extensive research for their class assignments, submit original work, and cite whenever they borrow from other scholars</a:t>
            </a:r>
          </a:p>
          <a:p>
            <a:endParaRPr lang="en-US" dirty="0"/>
          </a:p>
        </p:txBody>
      </p:sp>
      <p:sp>
        <p:nvSpPr>
          <p:cNvPr id="4" name="Slide Number Placeholder 3"/>
          <p:cNvSpPr>
            <a:spLocks noGrp="1"/>
          </p:cNvSpPr>
          <p:nvPr>
            <p:ph type="sldNum" sz="quarter" idx="10"/>
          </p:nvPr>
        </p:nvSpPr>
        <p:spPr/>
        <p:txBody>
          <a:bodyPr/>
          <a:lstStyle/>
          <a:p>
            <a:fld id="{63AC1AEF-A9DB-460D-8DFB-B4A08D0CD870}" type="slidenum">
              <a:rPr lang="en-US" smtClean="0"/>
              <a:t>5</a:t>
            </a:fld>
            <a:endParaRPr lang="en-US"/>
          </a:p>
        </p:txBody>
      </p:sp>
    </p:spTree>
    <p:extLst>
      <p:ext uri="{BB962C8B-B14F-4D97-AF65-F5344CB8AC3E}">
        <p14:creationId xmlns:p14="http://schemas.microsoft.com/office/powerpoint/2010/main" val="4113363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most fundamental aspect of a student's life is to ensure that they learn in environments that allow for ethical learning, teaching, and research within college.</a:t>
            </a:r>
          </a:p>
          <a:p>
            <a:r>
              <a:rPr lang="en-US" sz="1200" kern="1200" dirty="0" smtClean="0">
                <a:solidFill>
                  <a:schemeClr val="tx1"/>
                </a:solidFill>
                <a:effectLst/>
                <a:latin typeface="+mn-lt"/>
                <a:ea typeface="+mn-ea"/>
                <a:cs typeface="+mn-cs"/>
              </a:rPr>
              <a:t>Academic integrity entails the ongoing development of complex strategies as well as internal university responsibilities.</a:t>
            </a:r>
          </a:p>
          <a:p>
            <a:r>
              <a:rPr lang="en-US" sz="1200" kern="1200" dirty="0" smtClean="0">
                <a:solidFill>
                  <a:schemeClr val="tx1"/>
                </a:solidFill>
                <a:effectLst/>
                <a:latin typeface="+mn-lt"/>
                <a:ea typeface="+mn-ea"/>
                <a:cs typeface="+mn-cs"/>
              </a:rPr>
              <a:t>It is critical to consider the strategies that should be used on any campus or college to better equip students with learning abilities. </a:t>
            </a:r>
          </a:p>
          <a:p>
            <a:r>
              <a:rPr lang="en-US" sz="1200" kern="1200" dirty="0" smtClean="0">
                <a:solidFill>
                  <a:schemeClr val="tx1"/>
                </a:solidFill>
                <a:effectLst/>
                <a:latin typeface="+mn-lt"/>
                <a:ea typeface="+mn-ea"/>
                <a:cs typeface="+mn-cs"/>
              </a:rPr>
              <a:t>It gives students and faculty the freedom to create new ideas, innovations, and knowledge while also enhancing creativity and acknowledging the work of others.</a:t>
            </a:r>
          </a:p>
          <a:p>
            <a:r>
              <a:rPr lang="en-US" sz="1200" kern="1200" dirty="0" smtClean="0">
                <a:solidFill>
                  <a:schemeClr val="tx1"/>
                </a:solidFill>
                <a:effectLst/>
                <a:latin typeface="+mn-lt"/>
                <a:ea typeface="+mn-ea"/>
                <a:cs typeface="+mn-cs"/>
              </a:rPr>
              <a:t>When students acknowledge the source from which they have borrowed ideas, work, and innovation, they will be free to develop new ideas on their own.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3AC1AEF-A9DB-460D-8DFB-B4A08D0CD870}" type="slidenum">
              <a:rPr lang="en-US" smtClean="0"/>
              <a:t>6</a:t>
            </a:fld>
            <a:endParaRPr lang="en-US"/>
          </a:p>
        </p:txBody>
      </p:sp>
    </p:spTree>
    <p:extLst>
      <p:ext uri="{BB962C8B-B14F-4D97-AF65-F5344CB8AC3E}">
        <p14:creationId xmlns:p14="http://schemas.microsoft.com/office/powerpoint/2010/main" val="25720486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Academic integrity among college students must be safeguarded by all stakeholders, including parents, teachers, and government agencies.</a:t>
            </a:r>
          </a:p>
          <a:p>
            <a:r>
              <a:rPr lang="en-US" sz="1200" kern="1200" dirty="0" smtClean="0">
                <a:solidFill>
                  <a:schemeClr val="tx1"/>
                </a:solidFill>
                <a:effectLst/>
                <a:latin typeface="+mn-lt"/>
                <a:ea typeface="+mn-ea"/>
                <a:cs typeface="+mn-cs"/>
              </a:rPr>
              <a:t>Discover how to properly reference and cite the work of other scholars.</a:t>
            </a:r>
          </a:p>
          <a:p>
            <a:r>
              <a:rPr lang="en-US" sz="1200" kern="1200" dirty="0" smtClean="0">
                <a:solidFill>
                  <a:schemeClr val="tx1"/>
                </a:solidFill>
                <a:effectLst/>
                <a:latin typeface="+mn-lt"/>
                <a:ea typeface="+mn-ea"/>
                <a:cs typeface="+mn-cs"/>
              </a:rPr>
              <a:t>Recognizing other people's work shows that you respect them and their work. </a:t>
            </a:r>
          </a:p>
          <a:p>
            <a:r>
              <a:rPr lang="en-US" sz="1200" kern="1200" dirty="0" smtClean="0">
                <a:solidFill>
                  <a:schemeClr val="tx1"/>
                </a:solidFill>
                <a:effectLst/>
                <a:latin typeface="+mn-lt"/>
                <a:ea typeface="+mn-ea"/>
                <a:cs typeface="+mn-cs"/>
              </a:rPr>
              <a:t>Students should not put off completing a task until the last minute.</a:t>
            </a:r>
          </a:p>
          <a:p>
            <a:r>
              <a:rPr lang="en-US" sz="1200" kern="1200" dirty="0" smtClean="0">
                <a:solidFill>
                  <a:schemeClr val="tx1"/>
                </a:solidFill>
                <a:effectLst/>
                <a:latin typeface="+mn-lt"/>
                <a:ea typeface="+mn-ea"/>
                <a:cs typeface="+mn-cs"/>
              </a:rPr>
              <a:t>It allows them to copy other people's work because they need to finish the work and submit it on time.</a:t>
            </a:r>
          </a:p>
          <a:p>
            <a:r>
              <a:rPr lang="en-US" sz="1200" kern="1200" dirty="0" smtClean="0">
                <a:solidFill>
                  <a:schemeClr val="tx1"/>
                </a:solidFill>
                <a:effectLst/>
                <a:latin typeface="+mn-lt"/>
                <a:ea typeface="+mn-ea"/>
                <a:cs typeface="+mn-cs"/>
              </a:rPr>
              <a:t>Students should not share their classwork with their classmates.</a:t>
            </a:r>
          </a:p>
          <a:p>
            <a:r>
              <a:rPr lang="en-US" sz="1200" kern="1200" dirty="0" smtClean="0">
                <a:solidFill>
                  <a:schemeClr val="tx1"/>
                </a:solidFill>
                <a:effectLst/>
                <a:latin typeface="+mn-lt"/>
                <a:ea typeface="+mn-ea"/>
                <a:cs typeface="+mn-cs"/>
              </a:rPr>
              <a:t>This is due to the possibility that other students will be tempted to copy each other's work, resulting in academic dishonesty.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3AC1AEF-A9DB-460D-8DFB-B4A08D0CD870}" type="slidenum">
              <a:rPr lang="en-US" smtClean="0"/>
              <a:t>7</a:t>
            </a:fld>
            <a:endParaRPr lang="en-US"/>
          </a:p>
        </p:txBody>
      </p:sp>
    </p:spTree>
    <p:extLst>
      <p:ext uri="{BB962C8B-B14F-4D97-AF65-F5344CB8AC3E}">
        <p14:creationId xmlns:p14="http://schemas.microsoft.com/office/powerpoint/2010/main" val="454636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AC1AEF-A9DB-460D-8DFB-B4A08D0CD870}" type="slidenum">
              <a:rPr lang="en-US" smtClean="0"/>
              <a:t>8</a:t>
            </a:fld>
            <a:endParaRPr lang="en-US"/>
          </a:p>
        </p:txBody>
      </p:sp>
    </p:spTree>
    <p:extLst>
      <p:ext uri="{BB962C8B-B14F-4D97-AF65-F5344CB8AC3E}">
        <p14:creationId xmlns:p14="http://schemas.microsoft.com/office/powerpoint/2010/main" val="2960807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66FA875-6948-43A8-88D9-7BC35D6A69DF}" type="datetime1">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223796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75B4E72-3474-4F2A-9031-6C3FE2D75D33}" type="datetime1">
              <a:rPr lang="en-US" smtClean="0"/>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698575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536F89-6E8F-4FF6-9EE3-0F3E83AFBD68}" type="datetime1">
              <a:rPr lang="en-US" smtClean="0"/>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1016864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532E0E-4891-4F21-B113-413E783D8422}" type="datetime1">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911598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F6066B-0115-4951-8C4D-66DF18E743DD}" type="datetime1">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32920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E899229-19CE-4988-9212-34CCB4A28459}" type="datetime1">
              <a:rPr lang="en-US" smtClean="0"/>
              <a:t>5/22/2021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1872555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F8B7B56D-E1E0-463D-92AD-7DE4304E0F44}" type="datetime1">
              <a:rPr lang="en-US" smtClean="0"/>
              <a:t>5/22/2021</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3416594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BBF1052-9241-4D46-B1DE-70C55B876DF4}" type="datetime1">
              <a:rPr lang="en-US" smtClean="0"/>
              <a:t>5/22/2021</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2773976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785D5FB-E5FE-48F6-A8F5-B2737C621EB5}" type="datetime1">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3794595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91CA32F-026A-46C7-A090-B580F2B0BE55}" type="datetime1">
              <a:rPr lang="en-US" smtClean="0"/>
              <a:t>5/22/2021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3543994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4971CF0E-7070-48E4-83AB-ADAA427D2CBA}" type="datetime1">
              <a:rPr lang="en-US" smtClean="0"/>
              <a:t>5/22/2021</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E22E87B8-0841-46E3-9166-CAB9833143CD}" type="slidenum">
              <a:rPr lang="en-US" smtClean="0"/>
              <a:t>‹#›</a:t>
            </a:fld>
            <a:endParaRPr lang="en-US"/>
          </a:p>
        </p:txBody>
      </p:sp>
    </p:spTree>
    <p:extLst>
      <p:ext uri="{BB962C8B-B14F-4D97-AF65-F5344CB8AC3E}">
        <p14:creationId xmlns:p14="http://schemas.microsoft.com/office/powerpoint/2010/main" val="17952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F5267D9F-4744-4CB0-BEAE-1A8B2D61ADC9}" type="datetime1">
              <a:rPr lang="en-US" smtClean="0"/>
              <a:t>5/22/2021</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E22E87B8-0841-46E3-9166-CAB9833143CD}" type="slidenum">
              <a:rPr lang="en-US" smtClean="0"/>
              <a:t>‹#›</a:t>
            </a:fld>
            <a:endParaRPr lang="en-US"/>
          </a:p>
        </p:txBody>
      </p:sp>
    </p:spTree>
    <p:extLst>
      <p:ext uri="{BB962C8B-B14F-4D97-AF65-F5344CB8AC3E}">
        <p14:creationId xmlns:p14="http://schemas.microsoft.com/office/powerpoint/2010/main" val="1393766316"/>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hf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Academic integrity</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Name </a:t>
            </a:r>
          </a:p>
          <a:p>
            <a:r>
              <a:rPr lang="en-US" dirty="0" smtClean="0"/>
              <a:t>Institution </a:t>
            </a:r>
          </a:p>
          <a:p>
            <a:r>
              <a:rPr lang="en-US" dirty="0" smtClean="0"/>
              <a:t>Date </a:t>
            </a:r>
            <a:endParaRPr lang="en-US" dirty="0"/>
          </a:p>
        </p:txBody>
      </p:sp>
      <p:sp>
        <p:nvSpPr>
          <p:cNvPr id="4" name="Slide Number Placeholder 3"/>
          <p:cNvSpPr>
            <a:spLocks noGrp="1"/>
          </p:cNvSpPr>
          <p:nvPr>
            <p:ph type="sldNum" sz="quarter" idx="12"/>
          </p:nvPr>
        </p:nvSpPr>
        <p:spPr/>
        <p:txBody>
          <a:bodyPr/>
          <a:lstStyle/>
          <a:p>
            <a:fld id="{E22E87B8-0841-46E3-9166-CAB9833143CD}" type="slidenum">
              <a:rPr lang="en-US" smtClean="0"/>
              <a:t>1</a:t>
            </a:fld>
            <a:endParaRPr lang="en-US"/>
          </a:p>
        </p:txBody>
      </p:sp>
    </p:spTree>
    <p:extLst>
      <p:ext uri="{BB962C8B-B14F-4D97-AF65-F5344CB8AC3E}">
        <p14:creationId xmlns:p14="http://schemas.microsoft.com/office/powerpoint/2010/main" val="632981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Academic integrity and ethical communication</a:t>
            </a:r>
            <a:endParaRPr lang="en-US" dirty="0"/>
          </a:p>
        </p:txBody>
      </p:sp>
      <p:sp>
        <p:nvSpPr>
          <p:cNvPr id="3" name="Content Placeholder 2"/>
          <p:cNvSpPr>
            <a:spLocks noGrp="1"/>
          </p:cNvSpPr>
          <p:nvPr>
            <p:ph idx="1"/>
          </p:nvPr>
        </p:nvSpPr>
        <p:spPr/>
        <p:txBody>
          <a:bodyPr>
            <a:normAutofit/>
          </a:bodyPr>
          <a:lstStyle/>
          <a:p>
            <a:r>
              <a:rPr lang="en-US" dirty="0" smtClean="0"/>
              <a:t>Academic integrity is the most fundamental aspect to learning, teaching along with research at the university, college and high school among the college students.</a:t>
            </a:r>
          </a:p>
          <a:p>
            <a:r>
              <a:rPr lang="en-US" dirty="0" smtClean="0"/>
              <a:t>Academic integrity offers an opportunity to students as well as staff  the freedom to generate new ideas, knowledge as well as creative roles and ensuring the respect and acknowledge others people’s work. </a:t>
            </a:r>
          </a:p>
          <a:p>
            <a:r>
              <a:rPr lang="en-US" dirty="0" smtClean="0"/>
              <a:t>The term communication ethics describes a set or process of reasoning and also provide sound justifications for or against specific communication behaviors, choices, messages, but also acts. </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E22E87B8-0841-46E3-9166-CAB9833143CD}" type="slidenum">
              <a:rPr lang="en-US" smtClean="0"/>
              <a:t>2</a:t>
            </a:fld>
            <a:endParaRPr lang="en-US"/>
          </a:p>
        </p:txBody>
      </p:sp>
    </p:spTree>
    <p:extLst>
      <p:ext uri="{BB962C8B-B14F-4D97-AF65-F5344CB8AC3E}">
        <p14:creationId xmlns:p14="http://schemas.microsoft.com/office/powerpoint/2010/main" val="168105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 dishonesty </a:t>
            </a:r>
            <a:endParaRPr lang="en-US" dirty="0"/>
          </a:p>
        </p:txBody>
      </p:sp>
      <p:sp>
        <p:nvSpPr>
          <p:cNvPr id="3" name="Content Placeholder 2"/>
          <p:cNvSpPr>
            <a:spLocks noGrp="1"/>
          </p:cNvSpPr>
          <p:nvPr>
            <p:ph idx="1"/>
          </p:nvPr>
        </p:nvSpPr>
        <p:spPr>
          <a:xfrm>
            <a:off x="4593264" y="320040"/>
            <a:ext cx="7378995" cy="6537960"/>
          </a:xfrm>
        </p:spPr>
        <p:txBody>
          <a:bodyPr/>
          <a:lstStyle/>
          <a:p>
            <a:r>
              <a:rPr lang="en-US" dirty="0" smtClean="0"/>
              <a:t>Academic dishonesty is serious academic challenge among the college students. </a:t>
            </a:r>
          </a:p>
          <a:p>
            <a:r>
              <a:rPr lang="en-US" dirty="0" smtClean="0"/>
              <a:t>It is an irregular as well as unethical character trait that a person undertakes while trying to their success in the education. </a:t>
            </a:r>
          </a:p>
          <a:p>
            <a:r>
              <a:rPr lang="en-US" dirty="0" smtClean="0"/>
              <a:t>The academic dishonesty includes behaviors such as;</a:t>
            </a:r>
          </a:p>
          <a:p>
            <a:pPr marL="514350" indent="-514350">
              <a:buFont typeface="+mj-lt"/>
              <a:buAutoNum type="arabicPeriod"/>
            </a:pPr>
            <a:r>
              <a:rPr lang="en-US" dirty="0" smtClean="0"/>
              <a:t>Cheating</a:t>
            </a:r>
          </a:p>
          <a:p>
            <a:pPr marL="514350" indent="-514350">
              <a:buFont typeface="+mj-lt"/>
              <a:buAutoNum type="arabicPeriod"/>
            </a:pPr>
            <a:r>
              <a:rPr lang="en-US" dirty="0" smtClean="0"/>
              <a:t>Plagiarizing</a:t>
            </a:r>
          </a:p>
          <a:p>
            <a:pPr marL="514350" indent="-514350">
              <a:buFont typeface="+mj-lt"/>
              <a:buAutoNum type="arabicPeriod"/>
            </a:pPr>
            <a:r>
              <a:rPr lang="en-US" dirty="0" smtClean="0"/>
              <a:t>Completing assignments through assistances </a:t>
            </a:r>
            <a:endParaRPr lang="en-US" dirty="0"/>
          </a:p>
        </p:txBody>
      </p:sp>
      <p:sp>
        <p:nvSpPr>
          <p:cNvPr id="4" name="Slide Number Placeholder 3"/>
          <p:cNvSpPr>
            <a:spLocks noGrp="1"/>
          </p:cNvSpPr>
          <p:nvPr>
            <p:ph type="sldNum" sz="quarter" idx="12"/>
          </p:nvPr>
        </p:nvSpPr>
        <p:spPr/>
        <p:txBody>
          <a:bodyPr/>
          <a:lstStyle/>
          <a:p>
            <a:fld id="{E22E87B8-0841-46E3-9166-CAB9833143CD}" type="slidenum">
              <a:rPr lang="en-US" smtClean="0"/>
              <a:t>3</a:t>
            </a:fld>
            <a:endParaRPr lang="en-US"/>
          </a:p>
        </p:txBody>
      </p:sp>
    </p:spTree>
    <p:extLst>
      <p:ext uri="{BB962C8B-B14F-4D97-AF65-F5344CB8AC3E}">
        <p14:creationId xmlns:p14="http://schemas.microsoft.com/office/powerpoint/2010/main" val="912124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Problems in academia with academic dishonesty</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Students and academicians engaging in academic dishonesty are face below dire consequences. </a:t>
            </a:r>
          </a:p>
          <a:p>
            <a:pPr marL="514350" indent="-514350">
              <a:buFont typeface="+mj-lt"/>
              <a:buAutoNum type="arabicPeriod"/>
            </a:pPr>
            <a:r>
              <a:rPr lang="en-US" dirty="0" smtClean="0"/>
              <a:t>Loss of intellectual property</a:t>
            </a:r>
          </a:p>
          <a:p>
            <a:pPr marL="457200" lvl="1" indent="0">
              <a:buNone/>
            </a:pPr>
            <a:r>
              <a:rPr lang="en-US" dirty="0" smtClean="0"/>
              <a:t>- plagiarizing work from other sources without acknowledging the source can be termed as intellectual theft. </a:t>
            </a:r>
          </a:p>
          <a:p>
            <a:pPr marL="514350" indent="-514350">
              <a:buFont typeface="+mj-lt"/>
              <a:buAutoNum type="arabicPeriod"/>
            </a:pPr>
            <a:r>
              <a:rPr lang="en-US" dirty="0" smtClean="0"/>
              <a:t>Inaccurate assessments </a:t>
            </a:r>
          </a:p>
          <a:p>
            <a:pPr marL="457200" lvl="1" indent="0">
              <a:buNone/>
            </a:pPr>
            <a:r>
              <a:rPr lang="en-US" dirty="0" smtClean="0"/>
              <a:t>-The instructors and lecturers are not in position to accurately determine the performance of the students who engage in academic dishonesty.</a:t>
            </a:r>
          </a:p>
          <a:p>
            <a:pPr marL="514350" indent="-514350">
              <a:buFont typeface="+mj-lt"/>
              <a:buAutoNum type="arabicPeriod"/>
            </a:pPr>
            <a:r>
              <a:rPr lang="en-US" dirty="0" smtClean="0"/>
              <a:t>Practical concerns </a:t>
            </a:r>
          </a:p>
          <a:p>
            <a:pPr marL="457200" lvl="1" indent="0">
              <a:buNone/>
            </a:pPr>
            <a:r>
              <a:rPr lang="en-US" dirty="0" smtClean="0"/>
              <a:t>- The students are granted credentials affirming that they have completed the course program hence can practice in real world. This poses security and healthy concerns to third party especially the medical students. </a:t>
            </a:r>
          </a:p>
          <a:p>
            <a:pPr marL="0" indent="0">
              <a:buNone/>
            </a:pPr>
            <a:endParaRPr lang="en-US" dirty="0"/>
          </a:p>
        </p:txBody>
      </p:sp>
      <p:sp>
        <p:nvSpPr>
          <p:cNvPr id="4" name="Slide Number Placeholder 3"/>
          <p:cNvSpPr>
            <a:spLocks noGrp="1"/>
          </p:cNvSpPr>
          <p:nvPr>
            <p:ph type="sldNum" sz="quarter" idx="12"/>
          </p:nvPr>
        </p:nvSpPr>
        <p:spPr/>
        <p:txBody>
          <a:bodyPr/>
          <a:lstStyle/>
          <a:p>
            <a:fld id="{E22E87B8-0841-46E3-9166-CAB9833143CD}" type="slidenum">
              <a:rPr lang="en-US" smtClean="0"/>
              <a:t>4</a:t>
            </a:fld>
            <a:endParaRPr lang="en-US"/>
          </a:p>
        </p:txBody>
      </p:sp>
    </p:spTree>
    <p:extLst>
      <p:ext uri="{BB962C8B-B14F-4D97-AF65-F5344CB8AC3E}">
        <p14:creationId xmlns:p14="http://schemas.microsoft.com/office/powerpoint/2010/main" val="2319736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Academic dishonesty</a:t>
            </a:r>
            <a:endParaRPr lang="en-US" dirty="0"/>
          </a:p>
        </p:txBody>
      </p:sp>
      <p:sp>
        <p:nvSpPr>
          <p:cNvPr id="3" name="Content Placeholder 2"/>
          <p:cNvSpPr>
            <a:spLocks noGrp="1"/>
          </p:cNvSpPr>
          <p:nvPr>
            <p:ph idx="1"/>
          </p:nvPr>
        </p:nvSpPr>
        <p:spPr/>
        <p:txBody>
          <a:bodyPr>
            <a:normAutofit/>
          </a:bodyPr>
          <a:lstStyle/>
          <a:p>
            <a:pPr marL="457200" lvl="1" indent="0">
              <a:buNone/>
            </a:pPr>
            <a:r>
              <a:rPr lang="en-US" dirty="0" smtClean="0"/>
              <a:t>4. Student’s low esteem</a:t>
            </a:r>
          </a:p>
          <a:p>
            <a:pPr marL="457200" lvl="1" indent="0">
              <a:buNone/>
            </a:pPr>
            <a:r>
              <a:rPr lang="en-US" dirty="0" smtClean="0"/>
              <a:t>- The students are not confident on the tasks they are conducting since they do not have the requisite skills and knowledge. They engaged in academic dishonesty to acquire the credentials. </a:t>
            </a:r>
            <a:endParaRPr lang="en-US" dirty="0" smtClean="0"/>
          </a:p>
          <a:p>
            <a:pPr marL="457200" lvl="1" indent="0">
              <a:buNone/>
            </a:pPr>
            <a:endParaRPr lang="en-US" dirty="0" smtClean="0"/>
          </a:p>
          <a:p>
            <a:pPr marL="457200" lvl="1" indent="0">
              <a:buNone/>
            </a:pPr>
            <a:r>
              <a:rPr lang="en-US" dirty="0" smtClean="0"/>
              <a:t>5. </a:t>
            </a:r>
            <a:r>
              <a:rPr lang="en-US" dirty="0" smtClean="0"/>
              <a:t>Legal consequences </a:t>
            </a:r>
          </a:p>
          <a:p>
            <a:pPr marL="457200" lvl="1" indent="0">
              <a:buNone/>
            </a:pPr>
            <a:r>
              <a:rPr lang="en-US" dirty="0" smtClean="0"/>
              <a:t>The original owners might opt to take legal measures on the students engaging in academic dishonesty especially plagiarizing. </a:t>
            </a:r>
            <a:r>
              <a:rPr lang="en-US" dirty="0" smtClean="0"/>
              <a:t>They are required to cite the work to acknowledge the original owners.</a:t>
            </a:r>
            <a:endParaRPr lang="en-US" dirty="0" smtClean="0"/>
          </a:p>
          <a:p>
            <a:pPr marL="457200" lvl="1" indent="0">
              <a:buNone/>
            </a:pPr>
            <a:endParaRPr lang="en-US" dirty="0" smtClean="0"/>
          </a:p>
          <a:p>
            <a:pPr marL="457200" lvl="1" indent="0">
              <a:buNone/>
            </a:pPr>
            <a:r>
              <a:rPr lang="en-US" dirty="0" smtClean="0"/>
              <a:t>6. </a:t>
            </a:r>
            <a:r>
              <a:rPr lang="en-US" dirty="0" smtClean="0"/>
              <a:t>College pronounced academic consequences </a:t>
            </a:r>
          </a:p>
          <a:p>
            <a:pPr marL="457200" lvl="1" indent="0">
              <a:buNone/>
            </a:pPr>
            <a:r>
              <a:rPr lang="en-US" dirty="0" smtClean="0"/>
              <a:t>- The institutions of learning may opt to take drastic measures such expulsion of students, failing the respective students caught engaging in the academic dishonesty. </a:t>
            </a:r>
            <a:endParaRPr lang="en-US" dirty="0" smtClean="0"/>
          </a:p>
          <a:p>
            <a:pPr marL="457200" lvl="1" indent="0">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E22E87B8-0841-46E3-9166-CAB9833143CD}" type="slidenum">
              <a:rPr lang="en-US" smtClean="0"/>
              <a:t>5</a:t>
            </a:fld>
            <a:endParaRPr lang="en-US"/>
          </a:p>
        </p:txBody>
      </p:sp>
    </p:spTree>
    <p:extLst>
      <p:ext uri="{BB962C8B-B14F-4D97-AF65-F5344CB8AC3E}">
        <p14:creationId xmlns:p14="http://schemas.microsoft.com/office/powerpoint/2010/main" val="2956984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academic integrity is important</a:t>
            </a:r>
            <a:endParaRPr lang="en-US" dirty="0"/>
          </a:p>
        </p:txBody>
      </p:sp>
      <p:sp>
        <p:nvSpPr>
          <p:cNvPr id="3" name="Content Placeholder 2"/>
          <p:cNvSpPr>
            <a:spLocks noGrp="1"/>
          </p:cNvSpPr>
          <p:nvPr>
            <p:ph idx="1"/>
          </p:nvPr>
        </p:nvSpPr>
        <p:spPr>
          <a:xfrm>
            <a:off x="3742659" y="786809"/>
            <a:ext cx="7845057" cy="5255217"/>
          </a:xfrm>
        </p:spPr>
        <p:txBody>
          <a:bodyPr>
            <a:normAutofit/>
          </a:bodyPr>
          <a:lstStyle/>
          <a:p>
            <a:r>
              <a:rPr lang="en-US" dirty="0" smtClean="0"/>
              <a:t>Academic integrity plays a significant roles in the transition of students from college to the corporate world. Some of the benefits of academic integrity include;</a:t>
            </a:r>
          </a:p>
          <a:p>
            <a:pPr marL="514350" indent="-514350">
              <a:buFont typeface="+mj-lt"/>
              <a:buAutoNum type="arabicPeriod"/>
            </a:pPr>
            <a:r>
              <a:rPr lang="en-US" dirty="0" smtClean="0"/>
              <a:t>basic fundamental to the student’s learning, teaching as well as conducting research </a:t>
            </a:r>
          </a:p>
          <a:p>
            <a:pPr marL="514350" indent="-514350">
              <a:buFont typeface="+mj-lt"/>
              <a:buAutoNum type="arabicPeriod"/>
            </a:pPr>
            <a:r>
              <a:rPr lang="en-US" dirty="0" smtClean="0"/>
              <a:t>Permits Integration of complex network of strategies and responsibilities.</a:t>
            </a:r>
          </a:p>
          <a:p>
            <a:pPr marL="514350" indent="-514350">
              <a:buFont typeface="+mj-lt"/>
              <a:buAutoNum type="arabicPeriod"/>
            </a:pPr>
            <a:r>
              <a:rPr lang="en-US" dirty="0" smtClean="0"/>
              <a:t>Offers freedom to develop new ideas, knowledge and creative works </a:t>
            </a:r>
          </a:p>
          <a:p>
            <a:pPr marL="514350" indent="-514350">
              <a:buFont typeface="+mj-lt"/>
              <a:buAutoNum type="arabicPeriod"/>
            </a:pPr>
            <a:r>
              <a:rPr lang="en-US" dirty="0" smtClean="0"/>
              <a:t>The university would respond to academic misconduct in a fair, consistent, transparent as well as timely manner. </a:t>
            </a:r>
            <a:endParaRPr lang="en-US" dirty="0"/>
          </a:p>
        </p:txBody>
      </p:sp>
      <p:sp>
        <p:nvSpPr>
          <p:cNvPr id="4" name="Slide Number Placeholder 3"/>
          <p:cNvSpPr>
            <a:spLocks noGrp="1"/>
          </p:cNvSpPr>
          <p:nvPr>
            <p:ph type="sldNum" sz="quarter" idx="12"/>
          </p:nvPr>
        </p:nvSpPr>
        <p:spPr/>
        <p:txBody>
          <a:bodyPr/>
          <a:lstStyle/>
          <a:p>
            <a:fld id="{E22E87B8-0841-46E3-9166-CAB9833143CD}" type="slidenum">
              <a:rPr lang="en-US" smtClean="0"/>
              <a:t>6</a:t>
            </a:fld>
            <a:endParaRPr lang="en-US"/>
          </a:p>
        </p:txBody>
      </p:sp>
    </p:spTree>
    <p:extLst>
      <p:ext uri="{BB962C8B-B14F-4D97-AF65-F5344CB8AC3E}">
        <p14:creationId xmlns:p14="http://schemas.microsoft.com/office/powerpoint/2010/main" val="2472389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can and should be done about academic dishonesty. </a:t>
            </a:r>
            <a:endParaRPr lang="en-US" dirty="0"/>
          </a:p>
        </p:txBody>
      </p:sp>
      <p:sp>
        <p:nvSpPr>
          <p:cNvPr id="3" name="Content Placeholder 2"/>
          <p:cNvSpPr>
            <a:spLocks noGrp="1"/>
          </p:cNvSpPr>
          <p:nvPr>
            <p:ph idx="1"/>
          </p:nvPr>
        </p:nvSpPr>
        <p:spPr/>
        <p:txBody>
          <a:bodyPr>
            <a:normAutofit/>
          </a:bodyPr>
          <a:lstStyle/>
          <a:p>
            <a:r>
              <a:rPr lang="en-US" dirty="0" smtClean="0"/>
              <a:t>The stakeholders need to take drastic action to end the academic dishonesty among the students. </a:t>
            </a:r>
          </a:p>
          <a:p>
            <a:r>
              <a:rPr lang="en-US" dirty="0" smtClean="0"/>
              <a:t>students to read the syllabus carefully and seek clarification whenever they are stuck.</a:t>
            </a:r>
          </a:p>
          <a:p>
            <a:r>
              <a:rPr lang="en-US" dirty="0" smtClean="0"/>
              <a:t>Assume you are expected to complete the assignments independently unless asked upon by the professor.</a:t>
            </a:r>
          </a:p>
          <a:p>
            <a:r>
              <a:rPr lang="en-US" dirty="0" smtClean="0"/>
              <a:t>Do not wait until the last minute to complete the task.</a:t>
            </a:r>
          </a:p>
          <a:p>
            <a:r>
              <a:rPr lang="en-US" dirty="0" smtClean="0"/>
              <a:t>Do not share your assignments with others </a:t>
            </a:r>
          </a:p>
          <a:p>
            <a:r>
              <a:rPr lang="en-US" dirty="0" smtClean="0"/>
              <a:t>Keep track of the sources and learn how to cite properly. </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E22E87B8-0841-46E3-9166-CAB9833143CD}" type="slidenum">
              <a:rPr lang="en-US" smtClean="0"/>
              <a:t>7</a:t>
            </a:fld>
            <a:endParaRPr lang="en-US"/>
          </a:p>
        </p:txBody>
      </p:sp>
    </p:spTree>
    <p:extLst>
      <p:ext uri="{BB962C8B-B14F-4D97-AF65-F5344CB8AC3E}">
        <p14:creationId xmlns:p14="http://schemas.microsoft.com/office/powerpoint/2010/main" val="1046620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a:bodyPr>
          <a:lstStyle/>
          <a:p>
            <a:r>
              <a:rPr lang="en-US" dirty="0" err="1" smtClean="0"/>
              <a:t>Özmen</a:t>
            </a:r>
            <a:r>
              <a:rPr lang="en-US" dirty="0" smtClean="0"/>
              <a:t>, S., &amp; </a:t>
            </a:r>
            <a:r>
              <a:rPr lang="en-US" dirty="0" err="1" smtClean="0"/>
              <a:t>Yurttaş</a:t>
            </a:r>
            <a:r>
              <a:rPr lang="en-US" dirty="0" smtClean="0"/>
              <a:t>, A. (2020). Academic Dishonesty in Nursing Students.</a:t>
            </a:r>
          </a:p>
          <a:p>
            <a:r>
              <a:rPr lang="en-US" dirty="0" smtClean="0"/>
              <a:t>McCabe, D. L., </a:t>
            </a:r>
            <a:r>
              <a:rPr lang="en-US" dirty="0" err="1" smtClean="0"/>
              <a:t>Treviño</a:t>
            </a:r>
            <a:r>
              <a:rPr lang="en-US" dirty="0" smtClean="0"/>
              <a:t>, L. K., &amp; Butterfield, K. D. (2001). Cheating in academic institutions: A decade of research. </a:t>
            </a:r>
            <a:r>
              <a:rPr lang="en-US" i="1" dirty="0" smtClean="0"/>
              <a:t>Ethics &amp;Behavior</a:t>
            </a:r>
            <a:r>
              <a:rPr lang="en-US" dirty="0" smtClean="0"/>
              <a:t>, </a:t>
            </a:r>
            <a:r>
              <a:rPr lang="en-US" i="1" dirty="0" smtClean="0"/>
              <a:t>11</a:t>
            </a:r>
            <a:r>
              <a:rPr lang="en-US" dirty="0" smtClean="0"/>
              <a:t>(3), 219-232.</a:t>
            </a:r>
          </a:p>
          <a:p>
            <a:r>
              <a:rPr lang="en-US" dirty="0" smtClean="0"/>
              <a:t>Ng, C. K. C. (2020). Evaluation of academic integrity of online open book assessments implemented in an undergraduate medical radiation science course during COVID-19 pandemic. </a:t>
            </a:r>
            <a:r>
              <a:rPr lang="en-US" i="1" dirty="0" smtClean="0"/>
              <a:t>Journal of Medical Imaging and Radiation Sciences</a:t>
            </a:r>
            <a:r>
              <a:rPr lang="en-US" dirty="0" smtClean="0"/>
              <a:t>, </a:t>
            </a:r>
            <a:r>
              <a:rPr lang="en-US" i="1" dirty="0" smtClean="0"/>
              <a:t>51</a:t>
            </a:r>
            <a:r>
              <a:rPr lang="en-US" dirty="0" smtClean="0"/>
              <a:t>(4), 610-616.</a:t>
            </a:r>
          </a:p>
          <a:p>
            <a:r>
              <a:rPr lang="en-US" dirty="0" smtClean="0"/>
              <a:t>Sewell, C. Moore About: Academic Integrity.</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E22E87B8-0841-46E3-9166-CAB9833143CD}" type="slidenum">
              <a:rPr lang="en-US" smtClean="0"/>
              <a:t>8</a:t>
            </a:fld>
            <a:endParaRPr lang="en-US"/>
          </a:p>
        </p:txBody>
      </p:sp>
    </p:spTree>
    <p:extLst>
      <p:ext uri="{BB962C8B-B14F-4D97-AF65-F5344CB8AC3E}">
        <p14:creationId xmlns:p14="http://schemas.microsoft.com/office/powerpoint/2010/main" val="2618179856"/>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125</TotalTime>
  <Words>1325</Words>
  <Application>Microsoft Office PowerPoint</Application>
  <PresentationFormat>Widescreen</PresentationFormat>
  <Paragraphs>91</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Corbel</vt:lpstr>
      <vt:lpstr>Wingdings 2</vt:lpstr>
      <vt:lpstr>Frame</vt:lpstr>
      <vt:lpstr>Academic integrity</vt:lpstr>
      <vt:lpstr>Academic integrity and ethical communication</vt:lpstr>
      <vt:lpstr>Academic dishonesty </vt:lpstr>
      <vt:lpstr>Problems in academia with academic dishonesty</vt:lpstr>
      <vt:lpstr>Consequences of Academic dishonesty</vt:lpstr>
      <vt:lpstr>Why academic integrity is important</vt:lpstr>
      <vt:lpstr>What can and should be done about academic dishonesty.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integrity</dc:title>
  <dc:creator>michael mutinda</dc:creator>
  <cp:lastModifiedBy>michael mutinda</cp:lastModifiedBy>
  <cp:revision>21</cp:revision>
  <dcterms:created xsi:type="dcterms:W3CDTF">2021-05-22T06:10:17Z</dcterms:created>
  <dcterms:modified xsi:type="dcterms:W3CDTF">2021-05-22T08:15:41Z</dcterms:modified>
</cp:coreProperties>
</file>